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57" r:id="rId6"/>
    <p:sldId id="404" r:id="rId7"/>
    <p:sldId id="344" r:id="rId8"/>
    <p:sldId id="341" r:id="rId9"/>
    <p:sldId id="402" r:id="rId10"/>
    <p:sldId id="375" r:id="rId11"/>
    <p:sldId id="403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E214-7002-44B0-BFBD-E4A5CC0C15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F1219-DC29-4B77-9639-6EDCC2AF74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0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bolivia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9BC7-329E-4756-A559-BBDA3DF5F97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0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Peru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9BC7-329E-4756-A559-BBDA3DF5F97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20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377DD-0C78-8FE2-772B-ECCB69C66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68DEBE5-198E-609C-FB08-0C3476AE7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E25EC9-D405-782C-BD1F-E1AEB220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977A7B-2F5D-18BF-7691-85DD0499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1FAEE6-6452-44EF-4120-E0E9BB26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3E0CB0-C288-C172-E85F-22ED991E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A1CE4CA-FA97-5AAC-92A7-0D7A25D2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52E5D8-2856-9F7E-8E7C-DC568DC1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2D4349-C23E-9657-9D83-014122FC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A05C1A-4A0D-F643-4F3D-C21E23BF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6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21BCA4A-AB42-6C78-9C45-5317D777F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3D6D496-66B0-DEF4-E926-7E3A77742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3FADE1-3EB9-5B49-5687-04B9284B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9B01D6-AE32-2156-5E78-E033025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3EED6B-02F0-B24D-FEEA-566F8450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4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29.04.2025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26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29.04.2025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396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978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449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35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8994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070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64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A34CB-9708-5702-F5B9-5C9F899E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D1B9BD-8085-88DE-7955-D669F04E8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8A668E-6A27-8FB5-4148-731878FD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AC1E05-D6F4-65FB-1A34-43C0B1C1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A4970E-BEC2-B520-33F1-D80D66B9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40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257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29.04.2025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8800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29.04.2025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14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29.04.2025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602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686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765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467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9196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099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39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7A52C-C0A2-98A9-66D2-343B35EC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B7780F-9C75-43C6-0268-98107D0DB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29E477-374E-B5A4-35F9-17833E34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7F60FE-ED9D-8605-4DB5-569CB841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65FAD3-6E65-98E5-1110-9E2AF50A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260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80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29.04.2025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4738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182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772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719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658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091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340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478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7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B2BC3-5937-42A2-D52F-1707B4BD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3B1837-C66A-72C1-24D3-C8300DCE9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D8106-0EC2-3FB7-7D10-FA1BF5DD7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DC74F1-8102-6FCC-6685-89D21E7D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BE9474-9004-A77B-0393-51846BB7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D13314-3EB7-0F4C-3F1F-7E6961B0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301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743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CB338-56A3-8A9A-82D1-21DC5F87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7663C1-0049-9E50-EE30-2390DD569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2C1484-46AE-12A3-4B30-84CBC7F15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DE1372-F013-C0DC-84C0-10A31B2B1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FF1AA26-0393-033D-1DC2-8DCF87033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DFEC795-F985-209C-5D86-B52176D6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18089CE-B078-A40C-66A5-0DB7E50E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78F00FF-BFFC-3930-0A34-004401DC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56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5877A-D477-C083-B13F-00070525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FE1C04B-B0BC-824B-850B-54D088CB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43FA83-FE97-3E26-E47F-F2832011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8ABBA2-DC9F-9202-A6B9-FAA1CE7A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0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70D3FE7-C558-45C7-09AE-306466C4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57D5AF3-5686-4080-3506-FB476A1E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CC4AEC-E865-046A-71C1-A3BFA0A2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27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DE5010-EEBF-D478-76C8-F050303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437687-2F8A-D147-2A6F-29DA21AC8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1E4157-AD77-1A6D-9537-CF0C0D56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21A005E-D2B3-F42E-5136-78F1E6D1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E32468-9E36-D69E-4792-D1726093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05979F-DBEA-F46B-9EA1-27825B1C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556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96847B-03A6-3063-E8BE-AB370A80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F8F9871-1757-C5D2-6CE8-BFF59D90E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302BCE-0397-A566-D5D4-039E78FEB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70F0A2-6F52-AF99-0B91-E340AD37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97E84B8-BF69-816B-2BD4-F1F78668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053E630-3BAE-D5A1-4DC3-8324E0F2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14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83C59FE-3DE3-7DA8-E6BD-455D805B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7D547F-5CBC-2E16-CB90-5432078A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B38413-258B-E488-3AD9-21EC3DBEB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4450-C80B-406F-88A4-5899469D7034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BC90F8-6894-820D-35FE-325B0A639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F69761-F8F3-4A21-36C7-2985BB47E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6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424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013A013-C681-9EB3-9798-BFEB078B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4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0281AD6-0C00-9BEC-390E-AEDAD62B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lassholder for innhold 8" descr="Et bilde som inneholder himmel, utendørs, sky, statue&#10;&#10;Automatisk generert beskrivelse">
            <a:extLst>
              <a:ext uri="{FF2B5EF4-FFF2-40B4-BE49-F238E27FC236}">
                <a16:creationId xmlns:a16="http://schemas.microsoft.com/office/drawing/2014/main" id="{C1B3AA7B-1D5B-7731-933C-831B742E41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r="17614" b="-1"/>
          <a:stretch/>
        </p:blipFill>
        <p:spPr>
          <a:xfrm>
            <a:off x="838199" y="1373687"/>
            <a:ext cx="4839929" cy="4309704"/>
          </a:xfr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42A87-36E4-6F07-0664-364D3DCB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B1BDC-8A45-A544-AA01-15463DC48661}" type="datetime1">
              <a:rPr lang="nb-NO" smtClean="0"/>
              <a:pPr>
                <a:spcAft>
                  <a:spcPts val="600"/>
                </a:spcAft>
              </a:pPr>
              <a:t>29.04.2025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B71CF5-B789-C0A3-AAF0-65265CDE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54B6D5-D036-DBBF-2C73-C94D5DAE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AD27F05-84EC-2A74-A49D-2E83C06BFF2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26220" y="1240217"/>
            <a:ext cx="4839929" cy="5610006"/>
          </a:xfrm>
        </p:spPr>
        <p:txBody>
          <a:bodyPr>
            <a:normAutofit/>
          </a:bodyPr>
          <a:lstStyle/>
          <a:p>
            <a:r>
              <a:rPr lang="nb-NO" sz="2400" dirty="0"/>
              <a:t>Misjonssambandet startet arbeid i Sør-Amerika i 1978. Etter hvert som arbeidet vokste, ble det dannet lutherske kirker i både Peru og Bolivia: </a:t>
            </a:r>
            <a:r>
              <a:rPr lang="nb-NO" sz="2400" dirty="0" err="1"/>
              <a:t>Iglesia</a:t>
            </a:r>
            <a:r>
              <a:rPr lang="nb-NO" sz="2400" dirty="0"/>
              <a:t> </a:t>
            </a:r>
            <a:r>
              <a:rPr lang="nb-NO" sz="2400" dirty="0" err="1"/>
              <a:t>Evangélica</a:t>
            </a:r>
            <a:r>
              <a:rPr lang="nb-NO" sz="2400" dirty="0"/>
              <a:t> Luterana – </a:t>
            </a:r>
            <a:r>
              <a:rPr lang="nb-NO" sz="2400" dirty="0" err="1"/>
              <a:t>Perú</a:t>
            </a:r>
            <a:r>
              <a:rPr lang="nb-NO" sz="2400" dirty="0"/>
              <a:t> (IEL-P) i Peru i 1995 og </a:t>
            </a:r>
            <a:r>
              <a:rPr lang="nb-NO" sz="2400" dirty="0" err="1"/>
              <a:t>Iglesia</a:t>
            </a:r>
            <a:r>
              <a:rPr lang="nb-NO" sz="2400" dirty="0"/>
              <a:t> </a:t>
            </a:r>
            <a:r>
              <a:rPr lang="nb-NO" sz="2400" dirty="0" err="1"/>
              <a:t>Cristiana</a:t>
            </a:r>
            <a:r>
              <a:rPr lang="nb-NO" sz="2400" dirty="0"/>
              <a:t> </a:t>
            </a:r>
            <a:r>
              <a:rPr lang="nb-NO" sz="2400" dirty="0" err="1"/>
              <a:t>Evangelica</a:t>
            </a:r>
            <a:r>
              <a:rPr lang="nb-NO" sz="2400" dirty="0"/>
              <a:t> </a:t>
            </a:r>
            <a:r>
              <a:rPr lang="nb-NO" sz="2400" dirty="0" err="1"/>
              <a:t>Lúterana</a:t>
            </a:r>
            <a:r>
              <a:rPr lang="nb-NO" sz="2400" dirty="0"/>
              <a:t> (ICEL) i Bolivia i 1997.</a:t>
            </a:r>
          </a:p>
          <a:p>
            <a:r>
              <a:rPr lang="nb-NO" sz="2400" dirty="0"/>
              <a:t>Misjonssambandet og samarbeidskirkene våre vil fortsatt nå nye folkegrupper og områder med evangeliet og driver eller er i ferd med å starte opp nybrottsarbeid flere steder.</a:t>
            </a:r>
          </a:p>
          <a:p>
            <a:endParaRPr lang="nb-NO" sz="2000" kern="100" dirty="0">
              <a:effectLst/>
            </a:endParaRP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84724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 house">
            <a:extLst>
              <a:ext uri="{FF2B5EF4-FFF2-40B4-BE49-F238E27FC236}">
                <a16:creationId xmlns:a16="http://schemas.microsoft.com/office/drawing/2014/main" id="{43089AE3-34F0-9831-477A-BCAEF86B7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r="29743"/>
          <a:stretch/>
        </p:blipFill>
        <p:spPr bwMode="auto">
          <a:xfrm>
            <a:off x="0" y="-1"/>
            <a:ext cx="518158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05E73D63-65D9-429E-A423-3BD451DA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36C529-9154-4DA2-A000-BC02BB1F8E97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Store sosiale utfordringer i begge land som vold i hjemmet og seksuelt misbruk av barn og unge.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solidFill>
                  <a:srgbClr val="383838"/>
                </a:solidFill>
                <a:latin typeface="WorkSans-Regular"/>
              </a:rPr>
              <a:t>H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øy arbeidsledighet og store problemer med rusmisbruk.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Store forskjeller på fattig og rik.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Mye religionsblanding. </a:t>
            </a:r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9A680297-50D3-4134-B227-18CAF564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F04AF0C2-0B56-43CA-A503-34D3DB0A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78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A6645C4-BB48-4E33-B9F2-7F6037FD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nb-NO" dirty="0"/>
            </a:b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5CE23D4-9FA6-4E8C-9FF3-22CB0B1F838F}"/>
              </a:ext>
            </a:extLst>
          </p:cNvPr>
          <p:cNvSpPr/>
          <p:nvPr/>
        </p:nvSpPr>
        <p:spPr>
          <a:xfrm>
            <a:off x="5604386" y="1437544"/>
            <a:ext cx="5496233" cy="505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barn og unge gjennom leir, søndagsskole og ungdomsarbeid.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Styrke utdanning blant kristne ledere gjennom bibelskole, veiledning og teologiutdannelse.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solidFill>
                  <a:srgbClr val="383838"/>
                </a:solidFill>
                <a:latin typeface="WorkSans-Regular"/>
              </a:rPr>
              <a:t>Evangelisering på landsbygda 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Støtte </a:t>
            </a:r>
            <a:r>
              <a:rPr lang="nb-NO" sz="2800" dirty="0">
                <a:solidFill>
                  <a:srgbClr val="383838"/>
                </a:solidFill>
                <a:latin typeface="WorkSans-Regular"/>
              </a:rPr>
              <a:t>det diakonale arbeidet i kirkene.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Støtte kirkene i arbeidet med å bli selvstendige.  </a:t>
            </a:r>
          </a:p>
        </p:txBody>
      </p:sp>
      <p:pic>
        <p:nvPicPr>
          <p:cNvPr id="9218" name="Picture 2" descr="two person carrying bags standing on gray concrete floor">
            <a:extLst>
              <a:ext uri="{FF2B5EF4-FFF2-40B4-BE49-F238E27FC236}">
                <a16:creationId xmlns:a16="http://schemas.microsoft.com/office/drawing/2014/main" id="{2F536055-3C95-4B0F-8426-3FD24AD26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86DCEDE8-13E7-4562-8EED-32296812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FF48CC85-DE27-413F-9510-38B168F8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2050" name="Picture 2" descr="woman standing near wall">
            <a:extLst>
              <a:ext uri="{FF2B5EF4-FFF2-40B4-BE49-F238E27FC236}">
                <a16:creationId xmlns:a16="http://schemas.microsoft.com/office/drawing/2014/main" id="{418444B9-1A7B-92FC-9F99-48C985BF1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8" r="10886"/>
          <a:stretch/>
        </p:blipFill>
        <p:spPr bwMode="auto">
          <a:xfrm>
            <a:off x="-1" y="0"/>
            <a:ext cx="5181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0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9DD3B61-03CE-4426-80DF-CEB3ED50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solidFill>
                  <a:srgbClr val="383838"/>
                </a:solidFill>
                <a:latin typeface="WorkSans-Regular"/>
              </a:rPr>
              <a:t>Be om at kirkene i Peru og Bolivia må få vokse, og be om god nasjonal ledelse i begge kirkene. Be om at vi som misjon kan få støtte kirkene på en god og konstruktiv måte.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solidFill>
                  <a:srgbClr val="383838"/>
                </a:solidFill>
                <a:latin typeface="WorkSans-Regular"/>
              </a:rPr>
              <a:t>Be for alle barna som er med på søndagsskoler og leirer. Be om gode fellesskap, og at de får god innsikt i Guds ord.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solidFill>
                  <a:srgbClr val="383838"/>
                </a:solidFill>
                <a:latin typeface="WorkSans-Regular"/>
              </a:rPr>
              <a:t>Be for arbeidet i </a:t>
            </a:r>
            <a:r>
              <a:rPr lang="nb-NO" dirty="0" err="1">
                <a:solidFill>
                  <a:srgbClr val="383838"/>
                </a:solidFill>
                <a:latin typeface="WorkSans-Regular"/>
              </a:rPr>
              <a:t>Cusco</a:t>
            </a:r>
            <a:r>
              <a:rPr lang="nb-NO" dirty="0">
                <a:solidFill>
                  <a:srgbClr val="383838"/>
                </a:solidFill>
                <a:latin typeface="WorkSans-Regular"/>
              </a:rPr>
              <a:t> og i </a:t>
            </a:r>
            <a:r>
              <a:rPr lang="nb-NO" dirty="0" err="1">
                <a:solidFill>
                  <a:srgbClr val="383838"/>
                </a:solidFill>
                <a:latin typeface="WorkSans-Regular"/>
              </a:rPr>
              <a:t>Tarija</a:t>
            </a:r>
            <a:r>
              <a:rPr lang="nb-NO" dirty="0">
                <a:solidFill>
                  <a:srgbClr val="383838"/>
                </a:solidFill>
                <a:latin typeface="WorkSans-Regular"/>
              </a:rPr>
              <a:t>, at flere mennesker må få høre om Jesus gjennom arbeidet der.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solidFill>
                  <a:srgbClr val="383838"/>
                </a:solidFill>
                <a:latin typeface="WorkSans-Regular"/>
              </a:rPr>
              <a:t>Be for CLET-kursene som arrangeres i Bolivia og Peru, og for SETELA, at det må være stor interesse for å bli utrustet i troen og til tjeneste.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3BB619-EBCD-4608-9EC4-A7C37F6A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29.04.2025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0D6DF19-8272-4F46-9617-E6140FBD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68BC079-E713-47A5-A196-0BAFFA2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8D19E5E-C370-4EAD-802E-678D63A0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05"/>
            <a:ext cx="9843932" cy="1325563"/>
          </a:xfrm>
        </p:spPr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06810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F5D8CF7-A57C-541A-6614-0561289E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1667"/>
          <a:stretch/>
        </p:blipFill>
        <p:spPr bwMode="auto">
          <a:xfrm>
            <a:off x="0" y="-1"/>
            <a:ext cx="51816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Sør-Amerika?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326125"/>
            <a:ext cx="5127873" cy="103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  <a:p>
            <a:pPr marL="0" indent="0">
              <a:buNone/>
            </a:pPr>
            <a:r>
              <a:rPr lang="nb-NO"/>
              <a:t>Tusen takk for gaven!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29.04.2025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CF0E674-21E2-0EF6-778C-192DDF124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7" y="1983123"/>
            <a:ext cx="3105504" cy="31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E220FB-8C53-9BB8-1916-68BADA60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1B4730-9BF7-5AC7-A9D2-B8802A1C3FE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29.04.2025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0022CC8-B8A4-272F-4541-C595B9EE26B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077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ab0ddab6cb6f2457c1e8a6469cf581dc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75d222c71a4002000e7c5b391e4b0c59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Props1.xml><?xml version="1.0" encoding="utf-8"?>
<ds:datastoreItem xmlns:ds="http://schemas.openxmlformats.org/officeDocument/2006/customXml" ds:itemID="{CD56B9A1-06CF-4256-9EE3-EE3D42558F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6C6C7B-A539-4ACD-8CB2-F63B6892B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43ADC3-3190-4A5A-87BD-425A1D5013C8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324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WorkSans-Medium</vt:lpstr>
      <vt:lpstr>WorkSans-Regular</vt:lpstr>
      <vt:lpstr>Office-tema</vt:lpstr>
      <vt:lpstr>Misjonssambandet</vt:lpstr>
      <vt:lpstr>PowerPoint-presentasjon</vt:lpstr>
      <vt:lpstr>PowerPoint-presentasjon</vt:lpstr>
      <vt:lpstr>PowerPoint-presentasjon</vt:lpstr>
      <vt:lpstr>Dette støtter du  </vt:lpstr>
      <vt:lpstr>Bønneemner 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12</cp:revision>
  <dcterms:created xsi:type="dcterms:W3CDTF">2022-07-08T20:34:45Z</dcterms:created>
  <dcterms:modified xsi:type="dcterms:W3CDTF">2025-04-29T15:18:25Z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